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72675A"/>
        </a:solidFill>
        <a:effectLst/>
        <a:uFillTx/>
        <a:latin typeface="+mj-lt"/>
        <a:ea typeface="+mj-ea"/>
        <a:cs typeface="+mj-cs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28D8E">
              <a:alpha val="20000"/>
            </a:srgbClr>
          </a:solidFill>
        </a:fill>
      </a:tcStyle>
    </a:band2H>
    <a:firstCo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381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381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lastRow>
    <a:fir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381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E5E1C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left>
          <a:right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right>
          <a:top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top>
          <a:bottom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bottom>
          <a:insideH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H>
          <a:insideV>
            <a:ln w="6350" cap="flat">
              <a:solidFill>
                <a:schemeClr val="accent2">
                  <a:satOff val="-4969"/>
                  <a:lumOff val="-24702"/>
                </a:schemeClr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AB0B5">
              <a:alpha val="1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444444"/>
              </a:solidFill>
              <a:prstDash val="solid"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ADBD7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7715"/>
                  <a:lumOff val="-221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949E9F"/>
              </a:solidFill>
              <a:prstDash val="solid"/>
              <a:miter lim="400000"/>
            </a:ln>
          </a:left>
          <a:right>
            <a:ln w="12700" cap="flat">
              <a:solidFill>
                <a:srgbClr val="949E9F"/>
              </a:solidFill>
              <a:prstDash val="solid"/>
              <a:miter lim="400000"/>
            </a:ln>
          </a:right>
          <a:top>
            <a:ln w="12700" cap="flat">
              <a:solidFill>
                <a:srgbClr val="949E9F"/>
              </a:solidFill>
              <a:prstDash val="solid"/>
              <a:miter lim="400000"/>
            </a:ln>
          </a:top>
          <a:bottom>
            <a:ln w="12700" cap="flat">
              <a:solidFill>
                <a:srgbClr val="949E9F"/>
              </a:solidFill>
              <a:prstDash val="solid"/>
              <a:miter lim="400000"/>
            </a:ln>
          </a:bottom>
          <a:insideH>
            <a:ln w="12700" cap="flat">
              <a:solidFill>
                <a:srgbClr val="949E9F"/>
              </a:solidFill>
              <a:prstDash val="solid"/>
              <a:miter lim="400000"/>
            </a:ln>
          </a:insideH>
          <a:insideV>
            <a:ln w="12700" cap="flat">
              <a:solidFill>
                <a:srgbClr val="949E9F"/>
              </a:solidFill>
              <a:prstDash val="solid"/>
              <a:miter lim="400000"/>
            </a:ln>
          </a:insideV>
        </a:tcBdr>
        <a:fill>
          <a:solidFill>
            <a:srgbClr val="E2E0D9"/>
          </a:solidFill>
        </a:fill>
      </a:tcStyle>
    </a:wholeTbl>
    <a:band2H>
      <a:tcTxStyle b="def" i="def"/>
      <a:tcStyle>
        <a:tcBdr/>
        <a:fill>
          <a:solidFill>
            <a:srgbClr val="EFECE5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6D5D4B"/>
              </a:solidFill>
              <a:prstDash val="solid"/>
              <a:miter lim="400000"/>
            </a:ln>
          </a:left>
          <a:right>
            <a:ln w="12700" cap="flat">
              <a:solidFill>
                <a:srgbClr val="6D5D4B"/>
              </a:solidFill>
              <a:prstDash val="solid"/>
              <a:miter lim="400000"/>
            </a:ln>
          </a:right>
          <a:top>
            <a:ln w="254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6D5D4B"/>
              </a:solidFill>
              <a:prstDash val="solid"/>
              <a:miter lim="400000"/>
            </a:ln>
          </a:insideH>
          <a:insideV>
            <a:ln w="12700" cap="flat">
              <a:solidFill>
                <a:srgbClr val="6D5D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52922"/>
              </a:solidFill>
              <a:prstDash val="solid"/>
              <a:miter lim="400000"/>
            </a:ln>
          </a:left>
          <a:right>
            <a:ln w="12700" cap="flat">
              <a:solidFill>
                <a:srgbClr val="352922"/>
              </a:solidFill>
              <a:prstDash val="solid"/>
              <a:miter lim="400000"/>
            </a:ln>
          </a:right>
          <a:top>
            <a:ln w="12700" cap="flat">
              <a:solidFill>
                <a:schemeClr val="accent4">
                  <a:satOff val="-11517"/>
                  <a:lumOff val="-2432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3">
              <a:alpha val="38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39393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A5A8A3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CDCB">
              <a:alpha val="21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3939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Ola noi suntem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Client: utilizator normal, bringo, angajat magazin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momentul in care se termina un produs, aplicatia urmareste frecventa cumpararii si notifica utilizatorul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019300" y="3429000"/>
            <a:ext cx="20955000" cy="4102100"/>
          </a:xfrm>
          <a:prstGeom prst="rect">
            <a:avLst/>
          </a:prstGeom>
        </p:spPr>
        <p:txBody>
          <a:bodyPr anchor="b"/>
          <a:lstStyle>
            <a:lvl1pPr>
              <a:defRPr cap="all" spc="319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019300" y="7518400"/>
            <a:ext cx="20955000" cy="196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mage"/>
          <p:cNvSpPr/>
          <p:nvPr>
            <p:ph type="pic" idx="21"/>
          </p:nvPr>
        </p:nvSpPr>
        <p:spPr>
          <a:xfrm>
            <a:off x="611458" y="-906627"/>
            <a:ext cx="22606597" cy="1473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Image"/>
          <p:cNvSpPr/>
          <p:nvPr>
            <p:ph type="pic" idx="22"/>
          </p:nvPr>
        </p:nvSpPr>
        <p:spPr>
          <a:xfrm>
            <a:off x="751558" y="-758563"/>
            <a:ext cx="22203409" cy="1446925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21"/>
          </p:nvPr>
        </p:nvSpPr>
        <p:spPr>
          <a:xfrm>
            <a:off x="1894636" y="925160"/>
            <a:ext cx="21212638" cy="138236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Image"/>
          <p:cNvSpPr/>
          <p:nvPr>
            <p:ph type="pic" sz="half" idx="22"/>
          </p:nvPr>
        </p:nvSpPr>
        <p:spPr>
          <a:xfrm>
            <a:off x="11546603" y="-229489"/>
            <a:ext cx="11838431" cy="771473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Image"/>
          <p:cNvSpPr/>
          <p:nvPr>
            <p:ph type="pic" idx="23"/>
          </p:nvPr>
        </p:nvSpPr>
        <p:spPr>
          <a:xfrm>
            <a:off x="1601469" y="1266508"/>
            <a:ext cx="16989992" cy="110718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74900" y="8953500"/>
            <a:ext cx="19621500" cy="736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74900" y="55308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8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/>
          <p:nvPr>
            <p:ph type="pic" idx="21"/>
          </p:nvPr>
        </p:nvSpPr>
        <p:spPr>
          <a:xfrm>
            <a:off x="-1067601" y="-2616200"/>
            <a:ext cx="27665345" cy="180286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3012055" y="-1422648"/>
            <a:ext cx="18708909" cy="1219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019300" y="9105900"/>
            <a:ext cx="20955000" cy="2349500"/>
          </a:xfrm>
          <a:prstGeom prst="rect">
            <a:avLst/>
          </a:prstGeom>
        </p:spPr>
        <p:txBody>
          <a:bodyPr anchor="b"/>
          <a:lstStyle>
            <a:lvl1pPr>
              <a:defRPr cap="all" spc="319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019300" y="11480800"/>
            <a:ext cx="20955000" cy="1841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0" algn="ctr">
              <a:spcBef>
                <a:spcPts val="0"/>
              </a:spcBef>
              <a:buSzTx/>
              <a:buNone/>
              <a:defRPr spc="200" sz="50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019300" y="4800600"/>
            <a:ext cx="20955000" cy="4102100"/>
          </a:xfrm>
          <a:prstGeom prst="rect">
            <a:avLst/>
          </a:prstGeom>
        </p:spPr>
        <p:txBody>
          <a:bodyPr/>
          <a:lstStyle>
            <a:lvl1pPr>
              <a:defRPr cap="all" spc="319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2077064" y="-1117735"/>
            <a:ext cx="22736901" cy="148169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14500" y="1651000"/>
            <a:ext cx="9880600" cy="5499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14500" y="7315200"/>
            <a:ext cx="9880600" cy="474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12594589" y="940886"/>
            <a:ext cx="20229006" cy="13182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27200" y="3810000"/>
            <a:ext cx="9601200" cy="8470900"/>
          </a:xfrm>
          <a:prstGeom prst="rect">
            <a:avLst/>
          </a:prstGeom>
        </p:spPr>
        <p:txBody>
          <a:bodyPr/>
          <a:lstStyle>
            <a:lvl1pPr marL="495300" indent="-495300">
              <a:defRPr sz="4600"/>
            </a:lvl1pPr>
            <a:lvl2pPr marL="990600" indent="-495300">
              <a:defRPr sz="4600"/>
            </a:lvl2pPr>
            <a:lvl3pPr marL="1485900" indent="-495300">
              <a:defRPr sz="4600"/>
            </a:lvl3pPr>
            <a:lvl4pPr marL="1981200" indent="-495300">
              <a:defRPr sz="4600"/>
            </a:lvl4pPr>
            <a:lvl5pPr marL="2476500" indent="-495300"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14500" y="965200"/>
            <a:ext cx="20955000" cy="11785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21"/>
          </p:nvPr>
        </p:nvSpPr>
        <p:spPr>
          <a:xfrm>
            <a:off x="1643849" y="-1906357"/>
            <a:ext cx="21149127" cy="1378221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905000" y="10121900"/>
            <a:ext cx="9766300" cy="92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0">
              <a:spcBef>
                <a:spcPts val="0"/>
              </a:spcBef>
              <a:buSzTx/>
              <a:buNone/>
              <a:defRPr sz="32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14500" y="444500"/>
            <a:ext cx="20955000" cy="250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14500" y="3822700"/>
            <a:ext cx="20955000" cy="892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284605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434343"/>
                </a:solidFill>
                <a:effectLst>
                  <a:outerShdw sx="100000" sy="100000" kx="0" ky="0" algn="b" rotWithShape="0" blurRad="25400" dist="23648" dir="16200000">
                    <a:srgbClr val="000000">
                      <a:alpha val="20689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817463"/>
          </a:solidFill>
          <a:uFillTx/>
          <a:latin typeface="+mj-lt"/>
          <a:ea typeface="+mj-ea"/>
          <a:cs typeface="+mj-cs"/>
          <a:sym typeface="Baskerville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600" u="none">
          <a:solidFill>
            <a:srgbClr val="72675A"/>
          </a:solidFill>
          <a:uFillTx/>
          <a:latin typeface="+mj-lt"/>
          <a:ea typeface="+mj-ea"/>
          <a:cs typeface="+mj-cs"/>
          <a:sym typeface="Baskervill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image" Target="../media/image3.png"/><Relationship Id="rId5" Type="http://schemas.openxmlformats.org/officeDocument/2006/relationships/image" Target="../media/image2.tif"/><Relationship Id="rId6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opAround"/>
          <p:cNvSpPr txBox="1"/>
          <p:nvPr>
            <p:ph type="ctrTitle"/>
          </p:nvPr>
        </p:nvSpPr>
        <p:spPr>
          <a:xfrm>
            <a:off x="2019300" y="2804179"/>
            <a:ext cx="20955000" cy="4102101"/>
          </a:xfrm>
          <a:prstGeom prst="rect">
            <a:avLst/>
          </a:prstGeom>
        </p:spPr>
        <p:txBody>
          <a:bodyPr/>
          <a:lstStyle/>
          <a:p>
            <a:pPr/>
            <a:r>
              <a:t>ShopAround</a:t>
            </a:r>
          </a:p>
        </p:txBody>
      </p:sp>
      <p:sp>
        <p:nvSpPr>
          <p:cNvPr id="138" name="- Țelul nostru este să vă ușurăm viața -"/>
          <p:cNvSpPr txBox="1"/>
          <p:nvPr>
            <p:ph type="subTitle" sz="quarter" idx="1"/>
          </p:nvPr>
        </p:nvSpPr>
        <p:spPr>
          <a:xfrm>
            <a:off x="2019300" y="6909600"/>
            <a:ext cx="20955000" cy="1968501"/>
          </a:xfrm>
          <a:prstGeom prst="rect">
            <a:avLst/>
          </a:prstGeom>
        </p:spPr>
        <p:txBody>
          <a:bodyPr/>
          <a:lstStyle/>
          <a:p>
            <a:pPr/>
            <a:r>
              <a:t>- Țelul nostru este să vă ușurăm viața -</a:t>
            </a:r>
          </a:p>
        </p:txBody>
      </p:sp>
      <p:grpSp>
        <p:nvGrpSpPr>
          <p:cNvPr id="143" name="Group"/>
          <p:cNvGrpSpPr/>
          <p:nvPr/>
        </p:nvGrpSpPr>
        <p:grpSpPr>
          <a:xfrm>
            <a:off x="15975220" y="7700469"/>
            <a:ext cx="7599253" cy="5125480"/>
            <a:chOff x="0" y="0"/>
            <a:chExt cx="7599252" cy="5125478"/>
          </a:xfrm>
        </p:grpSpPr>
        <p:sp>
          <p:nvSpPr>
            <p:cNvPr id="139" name="DUPĂ"/>
            <p:cNvSpPr/>
            <p:nvPr/>
          </p:nvSpPr>
          <p:spPr>
            <a:xfrm>
              <a:off x="0" y="0"/>
              <a:ext cx="7599253" cy="5461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solidFill>
                    <a:srgbClr val="E3CDB3"/>
                  </a:solidFill>
                </a:defRPr>
              </a:lvl1pPr>
            </a:lstStyle>
            <a:p>
              <a:pPr/>
              <a:r>
                <a:t>DUPĂ</a:t>
              </a:r>
            </a:p>
          </p:txBody>
        </p:sp>
        <p:grpSp>
          <p:nvGrpSpPr>
            <p:cNvPr id="142" name="Image"/>
            <p:cNvGrpSpPr/>
            <p:nvPr/>
          </p:nvGrpSpPr>
          <p:grpSpPr>
            <a:xfrm>
              <a:off x="-1" y="647699"/>
              <a:ext cx="7599254" cy="4477780"/>
              <a:chOff x="0" y="0"/>
              <a:chExt cx="7599252" cy="4477779"/>
            </a:xfrm>
          </p:grpSpPr>
          <p:pic>
            <p:nvPicPr>
              <p:cNvPr id="14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03200" y="215900"/>
                <a:ext cx="7192853" cy="404598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40" name="Image" descr="Image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-1"/>
                <a:ext cx="7599254" cy="447778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48" name="Group"/>
          <p:cNvGrpSpPr/>
          <p:nvPr/>
        </p:nvGrpSpPr>
        <p:grpSpPr>
          <a:xfrm>
            <a:off x="1426779" y="772850"/>
            <a:ext cx="7508323" cy="5074332"/>
            <a:chOff x="0" y="-215900"/>
            <a:chExt cx="7508322" cy="5074331"/>
          </a:xfrm>
        </p:grpSpPr>
        <p:grpSp>
          <p:nvGrpSpPr>
            <p:cNvPr id="146" name="Image"/>
            <p:cNvGrpSpPr/>
            <p:nvPr/>
          </p:nvGrpSpPr>
          <p:grpSpPr>
            <a:xfrm>
              <a:off x="0" y="-215900"/>
              <a:ext cx="7508323" cy="4426632"/>
              <a:chOff x="0" y="0"/>
              <a:chExt cx="7508322" cy="4426631"/>
            </a:xfrm>
          </p:grpSpPr>
          <p:pic>
            <p:nvPicPr>
              <p:cNvPr id="14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3200" y="215900"/>
                <a:ext cx="7101923" cy="399483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44" name="Image" descr="Image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7508323" cy="4426632"/>
              </a:xfrm>
              <a:prstGeom prst="rect">
                <a:avLst/>
              </a:prstGeom>
              <a:effectLst/>
            </p:spPr>
          </p:pic>
        </p:grpSp>
        <p:sp>
          <p:nvSpPr>
            <p:cNvPr id="147" name="Title"/>
            <p:cNvSpPr/>
            <p:nvPr/>
          </p:nvSpPr>
          <p:spPr>
            <a:xfrm>
              <a:off x="0" y="4312331"/>
              <a:ext cx="7508323" cy="5461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solidFill>
                    <a:srgbClr val="FCE4C7"/>
                  </a:solidFill>
                </a:defRPr>
              </a:lvl1pPr>
            </a:lstStyle>
            <a:p>
              <a:pPr/>
              <a:r>
                <a:t>ÎNAINTE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433300" y="1422796"/>
            <a:ext cx="10287000" cy="10871201"/>
          </a:xfrm>
          <a:prstGeom prst="rect">
            <a:avLst/>
          </a:prstGeom>
        </p:spPr>
      </p:pic>
      <p:sp>
        <p:nvSpPr>
          <p:cNvPr id="153" name="Problema Identificat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Problema Identificată</a:t>
            </a:r>
          </a:p>
        </p:txBody>
      </p:sp>
      <p:sp>
        <p:nvSpPr>
          <p:cNvPr id="154" name="- fiecare magazin are propriul layout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fiecare magazin are propriul layout</a:t>
            </a:r>
          </a:p>
          <a:p>
            <a:pPr/>
            <a:r>
              <a:t>- ordinea produselor se schimbă frecvent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433299" y="1422796"/>
            <a:ext cx="10287001" cy="10871201"/>
          </a:xfrm>
          <a:prstGeom prst="rect">
            <a:avLst/>
          </a:prstGeom>
        </p:spPr>
      </p:pic>
      <p:sp>
        <p:nvSpPr>
          <p:cNvPr id="157" name="Soluția Propus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Soluția Propusă</a:t>
            </a:r>
          </a:p>
        </p:txBody>
      </p:sp>
      <p:sp>
        <p:nvSpPr>
          <p:cNvPr id="158" name="- aplicație mobilă mereu la îndemână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aplicație mobilă mereu la îndemână</a:t>
            </a:r>
          </a:p>
          <a:p>
            <a:pPr/>
            <a:r>
              <a:t>- optimizarea distanței și a timpului petrecut în magazin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171226" y="3258615"/>
            <a:ext cx="6811148" cy="7198770"/>
          </a:xfrm>
          <a:prstGeom prst="rect">
            <a:avLst/>
          </a:prstGeom>
        </p:spPr>
      </p:pic>
      <p:sp>
        <p:nvSpPr>
          <p:cNvPr id="161" name="Analiza de piaț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Analiza de piață</a:t>
            </a:r>
          </a:p>
        </p:txBody>
      </p:sp>
      <p:sp>
        <p:nvSpPr>
          <p:cNvPr id="162" name="unică în România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unică în România</a:t>
            </a:r>
          </a:p>
          <a:p>
            <a:pPr/>
            <a:r>
              <a:t>mondial: hartă mall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lient"/>
          <p:cNvSpPr txBox="1"/>
          <p:nvPr>
            <p:ph type="title"/>
          </p:nvPr>
        </p:nvSpPr>
        <p:spPr>
          <a:xfrm>
            <a:off x="1714500" y="444500"/>
            <a:ext cx="10403262" cy="2501900"/>
          </a:xfrm>
          <a:prstGeom prst="rect">
            <a:avLst/>
          </a:prstGeom>
        </p:spPr>
        <p:txBody>
          <a:bodyPr/>
          <a:lstStyle/>
          <a:p>
            <a:pPr lvl="1"/>
            <a:r>
              <a:t>Client</a:t>
            </a:r>
          </a:p>
        </p:txBody>
      </p:sp>
      <p:sp>
        <p:nvSpPr>
          <p:cNvPr id="165" name="Facilitarea procesului de cumpărare în magazine mari și necunoscute…"/>
          <p:cNvSpPr txBox="1"/>
          <p:nvPr>
            <p:ph type="body" sz="half" idx="1"/>
          </p:nvPr>
        </p:nvSpPr>
        <p:spPr>
          <a:xfrm>
            <a:off x="1714500" y="3822700"/>
            <a:ext cx="10403262" cy="8928100"/>
          </a:xfrm>
          <a:prstGeom prst="rect">
            <a:avLst/>
          </a:prstGeom>
        </p:spPr>
        <p:txBody>
          <a:bodyPr/>
          <a:lstStyle/>
          <a:p>
            <a:pPr/>
            <a:r>
              <a:t>Facilitarea procesului de cumpărare în magazine mari și necunoscute</a:t>
            </a:r>
          </a:p>
          <a:p>
            <a:pPr/>
            <a:r>
              <a:t>Reducerea timpului pierdut în căutarea produselor dorite</a:t>
            </a:r>
          </a:p>
          <a:p>
            <a:pPr/>
            <a:r>
              <a:t>Opțiunea de a vedea dacă un anume produs este în stoc sau nu</a:t>
            </a:r>
          </a:p>
        </p:txBody>
      </p:sp>
      <p:sp>
        <p:nvSpPr>
          <p:cNvPr id="166" name="Digitalizarea inventarului folosind o interfață sugestivă…"/>
          <p:cNvSpPr txBox="1"/>
          <p:nvPr/>
        </p:nvSpPr>
        <p:spPr>
          <a:xfrm>
            <a:off x="12203197" y="3644900"/>
            <a:ext cx="10403262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60831" indent="-560831" algn="l" defTabSz="792479">
              <a:spcBef>
                <a:spcPts val="5000"/>
              </a:spcBef>
              <a:buSzPct val="100000"/>
              <a:buChar char="•"/>
              <a:defRPr sz="5376"/>
            </a:pPr>
            <a:r>
              <a:t>Digitalizarea inventarului folosind o interfață sugestivă</a:t>
            </a:r>
          </a:p>
          <a:p>
            <a:pPr marL="560831" indent="-560831" algn="l" defTabSz="792479">
              <a:spcBef>
                <a:spcPts val="5000"/>
              </a:spcBef>
              <a:buSzPct val="100000"/>
              <a:buChar char="•"/>
              <a:defRPr sz="5376"/>
            </a:pPr>
            <a:r>
              <a:t>Colectarea de date precum:</a:t>
            </a:r>
          </a:p>
          <a:p>
            <a:pPr lvl="1" marL="1121663" indent="-560831" algn="l" defTabSz="792479">
              <a:spcBef>
                <a:spcPts val="5000"/>
              </a:spcBef>
              <a:buSzPct val="100000"/>
              <a:buChar char="•"/>
              <a:defRPr sz="5376"/>
            </a:pPr>
            <a:r>
              <a:t>Intervalele de vârf</a:t>
            </a:r>
          </a:p>
          <a:p>
            <a:pPr lvl="1" marL="1121663" indent="-560831" algn="l" defTabSz="792479">
              <a:spcBef>
                <a:spcPts val="5000"/>
              </a:spcBef>
              <a:buSzPct val="100000"/>
              <a:buChar char="•"/>
              <a:defRPr sz="5376"/>
            </a:pPr>
            <a:r>
              <a:t>Produsele favorite</a:t>
            </a:r>
          </a:p>
          <a:p>
            <a:pPr lvl="1" marL="1121663" indent="-560831" algn="l" defTabSz="792479">
              <a:spcBef>
                <a:spcPts val="5000"/>
              </a:spcBef>
              <a:buSzPct val="100000"/>
              <a:buChar char="•"/>
              <a:defRPr sz="5376"/>
            </a:pPr>
            <a:r>
              <a:t>Rutele cele mai frecventate</a:t>
            </a:r>
          </a:p>
          <a:p>
            <a:pPr lvl="1" marL="1121663" indent="-560831" algn="l" defTabSz="792479">
              <a:spcBef>
                <a:spcPts val="5000"/>
              </a:spcBef>
              <a:buSzPct val="100000"/>
              <a:buChar char="•"/>
              <a:defRPr sz="5376"/>
            </a:pPr>
            <a:r>
              <a:t>Modernizarea magazinului</a:t>
            </a:r>
          </a:p>
        </p:txBody>
      </p:sp>
      <p:sp>
        <p:nvSpPr>
          <p:cNvPr id="167" name="Retailer"/>
          <p:cNvSpPr txBox="1"/>
          <p:nvPr/>
        </p:nvSpPr>
        <p:spPr>
          <a:xfrm>
            <a:off x="12203197" y="571500"/>
            <a:ext cx="10403262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solidFill>
                  <a:srgbClr val="817463"/>
                </a:solidFill>
              </a:defRPr>
            </a:lvl1pPr>
          </a:lstStyle>
          <a:p>
            <a:pPr/>
            <a:r>
              <a:t>Retailer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hnologii folos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Tehnologii folosite</a:t>
            </a:r>
          </a:p>
        </p:txBody>
      </p:sp>
      <p:sp>
        <p:nvSpPr>
          <p:cNvPr id="172" name="Mobile app…"/>
          <p:cNvSpPr txBox="1"/>
          <p:nvPr>
            <p:ph type="body" sz="half" idx="1"/>
          </p:nvPr>
        </p:nvSpPr>
        <p:spPr>
          <a:xfrm>
            <a:off x="2969838" y="3829050"/>
            <a:ext cx="10191296" cy="892810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Mobile app</a:t>
            </a:r>
          </a:p>
          <a:p>
            <a:pPr lvl="2"/>
            <a:r>
              <a:t>React Native</a:t>
            </a:r>
          </a:p>
          <a:p>
            <a:pPr lvl="2"/>
            <a:r>
              <a:t>Expo</a:t>
            </a:r>
          </a:p>
          <a:p>
            <a:pPr>
              <a:defRPr b="1"/>
            </a:pPr>
            <a:r>
              <a:t>Website</a:t>
            </a:r>
          </a:p>
          <a:p>
            <a:pPr lvl="2"/>
            <a:r>
              <a:t>React</a:t>
            </a:r>
          </a:p>
          <a:p>
            <a:pPr lvl="2"/>
            <a:r>
              <a:t>Bootstrap</a:t>
            </a:r>
          </a:p>
        </p:txBody>
      </p:sp>
      <p:sp>
        <p:nvSpPr>
          <p:cNvPr id="173" name="API…"/>
          <p:cNvSpPr txBox="1"/>
          <p:nvPr/>
        </p:nvSpPr>
        <p:spPr>
          <a:xfrm>
            <a:off x="14556970" y="3873500"/>
            <a:ext cx="10191296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25779" indent="-525779" algn="l" defTabSz="742950">
              <a:spcBef>
                <a:spcPts val="4700"/>
              </a:spcBef>
              <a:buSzPct val="100000"/>
              <a:buChar char="•"/>
              <a:defRPr b="1" sz="5040"/>
            </a:pPr>
            <a:r>
              <a:t>API</a:t>
            </a:r>
          </a:p>
          <a:p>
            <a:pPr lvl="2" marL="1577339" indent="-525779" algn="l" defTabSz="742950">
              <a:spcBef>
                <a:spcPts val="4700"/>
              </a:spcBef>
              <a:buSzPct val="100000"/>
              <a:buChar char="•"/>
              <a:defRPr sz="5040"/>
            </a:pPr>
            <a:r>
              <a:t>Heroku</a:t>
            </a:r>
          </a:p>
          <a:p>
            <a:pPr lvl="2" marL="1577339" indent="-525779" algn="l" defTabSz="742950">
              <a:spcBef>
                <a:spcPts val="4700"/>
              </a:spcBef>
              <a:buSzPct val="100000"/>
              <a:buChar char="•"/>
              <a:defRPr sz="5040"/>
            </a:pPr>
            <a:r>
              <a:t>Flask</a:t>
            </a:r>
          </a:p>
          <a:p>
            <a:pPr lvl="2" marL="1577339" indent="-525779" algn="l" defTabSz="742950">
              <a:spcBef>
                <a:spcPts val="4700"/>
              </a:spcBef>
              <a:buSzPct val="100000"/>
              <a:buChar char="•"/>
              <a:defRPr sz="5040"/>
            </a:pPr>
            <a:r>
              <a:t>nodeJS</a:t>
            </a:r>
          </a:p>
          <a:p>
            <a:pPr lvl="2" marL="1577339" indent="-525779" algn="l" defTabSz="742950">
              <a:spcBef>
                <a:spcPts val="4700"/>
              </a:spcBef>
              <a:buSzPct val="100000"/>
              <a:buChar char="•"/>
              <a:defRPr sz="5040"/>
            </a:pPr>
            <a:r>
              <a:t>Express</a:t>
            </a:r>
          </a:p>
          <a:p>
            <a:pPr marL="525779" indent="-525779" algn="l" defTabSz="742950">
              <a:spcBef>
                <a:spcPts val="4700"/>
              </a:spcBef>
              <a:buSzPct val="100000"/>
              <a:buChar char="•"/>
              <a:defRPr b="1" sz="5040"/>
            </a:pPr>
            <a:r>
              <a:t>Database + Auth</a:t>
            </a:r>
          </a:p>
          <a:p>
            <a:pPr lvl="2" marL="1577339" indent="-525779" algn="l" defTabSz="742950">
              <a:spcBef>
                <a:spcPts val="4700"/>
              </a:spcBef>
              <a:buSzPct val="100000"/>
              <a:buChar char="•"/>
              <a:defRPr sz="5040"/>
            </a:pPr>
            <a:r>
              <a:t>Firebase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EMO"/>
          <p:cNvSpPr txBox="1"/>
          <p:nvPr>
            <p:ph type="body" sz="quarter" idx="1"/>
          </p:nvPr>
        </p:nvSpPr>
        <p:spPr>
          <a:xfrm>
            <a:off x="6958786" y="6018619"/>
            <a:ext cx="10466427" cy="5351850"/>
          </a:xfrm>
          <a:prstGeom prst="rect">
            <a:avLst/>
          </a:prstGeom>
        </p:spPr>
        <p:txBody>
          <a:bodyPr/>
          <a:lstStyle/>
          <a:p>
            <a:pPr lvl="1" algn="ctr">
              <a:defRPr sz="11600"/>
            </a:pPr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2496800" y="4038600"/>
            <a:ext cx="10172700" cy="8001000"/>
          </a:xfrm>
          <a:prstGeom prst="rect">
            <a:avLst/>
          </a:prstGeom>
        </p:spPr>
      </p:pic>
      <p:sp>
        <p:nvSpPr>
          <p:cNvPr id="178" name="Idei de vi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Idei de viitor</a:t>
            </a:r>
          </a:p>
        </p:txBody>
      </p:sp>
      <p:sp>
        <p:nvSpPr>
          <p:cNvPr id="179" name="Heatmap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Heatmap</a:t>
            </a:r>
          </a:p>
          <a:p>
            <a:pPr/>
            <a:r>
              <a:t>Localizarea utilizatorului în timp real</a:t>
            </a:r>
          </a:p>
          <a:p>
            <a:pPr/>
            <a:r>
              <a:t>Notificări legate de disponibilitatea produselor dorite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72675A"/>
      </a:dk1>
      <a:lt1>
        <a:srgbClr val="184472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000000"/>
      </a:dk1>
      <a:lt1>
        <a:srgbClr val="FFFFFF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